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3" r:id="rId20"/>
    <p:sldId id="274" r:id="rId21"/>
  </p:sldIdLst>
  <p:sldSz cx="9144000" cy="6858000" type="screen4x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700" y="4721175"/>
            <a:ext cx="5445750" cy="4472675"/>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521799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34750" y="745425"/>
            <a:ext cx="4538400" cy="37272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0700" y="4721175"/>
            <a:ext cx="5445900" cy="44727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0700" y="4721175"/>
            <a:ext cx="5445750" cy="44726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34750" y="745425"/>
            <a:ext cx="4538349" cy="3727224"/>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a:lvl1pPr>
            <a:lvl2pPr marL="457200" marR="0" lvl="1" indent="0" algn="ctr" rtl="0">
              <a:spcBef>
                <a:spcPts val="560"/>
              </a:spcBef>
              <a:buClr>
                <a:srgbClr val="888888"/>
              </a:buClr>
              <a:buFont typeface="Arial"/>
              <a:buNone/>
              <a:defRPr/>
            </a:lvl2pPr>
            <a:lvl3pPr marL="914400" marR="0" lvl="2" indent="0" algn="ctr" rtl="0">
              <a:spcBef>
                <a:spcPts val="480"/>
              </a:spcBef>
              <a:buClr>
                <a:srgbClr val="888888"/>
              </a:buClr>
              <a:buFont typeface="Arial"/>
              <a:buNone/>
              <a:defRPr/>
            </a:lvl3pPr>
            <a:lvl4pPr marL="1371600" marR="0" lvl="3" indent="0" algn="ctr" rtl="0">
              <a:spcBef>
                <a:spcPts val="400"/>
              </a:spcBef>
              <a:buClr>
                <a:srgbClr val="888888"/>
              </a:buClr>
              <a:buFont typeface="Arial"/>
              <a:buNone/>
              <a:defRPr/>
            </a:lvl4pPr>
            <a:lvl5pPr marL="1828800" marR="0" lvl="4" indent="0" algn="ctr" rtl="0">
              <a:spcBef>
                <a:spcPts val="400"/>
              </a:spcBef>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a:lvl1pPr>
            <a:lvl2pPr marL="742950" lvl="1" indent="-107950" algn="l" rtl="0">
              <a:spcBef>
                <a:spcPts val="560"/>
              </a:spcBef>
              <a:buClr>
                <a:schemeClr val="dk1"/>
              </a:buClr>
              <a:buFont typeface="Arial"/>
              <a:buChar char="–"/>
              <a:defRPr/>
            </a:lvl2pPr>
            <a:lvl3pPr marL="1143000" lvl="2" indent="-76200" algn="l" rtl="0">
              <a:spcBef>
                <a:spcPts val="480"/>
              </a:spcBef>
              <a:buClr>
                <a:schemeClr val="dk1"/>
              </a:buClr>
              <a:buFont typeface="Arial"/>
              <a:buChar char="•"/>
              <a:defRPr/>
            </a:lvl3pPr>
            <a:lvl4pPr marL="1600200" lvl="3" indent="-101600" algn="l" rtl="0">
              <a:spcBef>
                <a:spcPts val="400"/>
              </a:spcBef>
              <a:buClr>
                <a:schemeClr val="dk1"/>
              </a:buClr>
              <a:buFont typeface="Arial"/>
              <a:buChar char="–"/>
              <a:defRPr/>
            </a:lvl4pPr>
            <a:lvl5pPr marL="2057400" lvl="4" indent="-101600" algn="l" rtl="0">
              <a:spcBef>
                <a:spcPts val="400"/>
              </a:spcBef>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a:lvl1pPr>
            <a:lvl2pPr marL="742950" marR="0" lvl="1" indent="-107950" algn="l" rtl="0">
              <a:spcBef>
                <a:spcPts val="560"/>
              </a:spcBef>
              <a:buClr>
                <a:schemeClr val="dk1"/>
              </a:buClr>
              <a:buFont typeface="Arial"/>
              <a:buChar char="–"/>
              <a:defRPr/>
            </a:lvl2pPr>
            <a:lvl3pPr marL="1143000" marR="0" lvl="2" indent="-76200" algn="l" rtl="0">
              <a:spcBef>
                <a:spcPts val="480"/>
              </a:spcBef>
              <a:buClr>
                <a:schemeClr val="dk1"/>
              </a:buClr>
              <a:buFont typeface="Arial"/>
              <a:buChar char="•"/>
              <a:defRPr/>
            </a:lvl3pPr>
            <a:lvl4pPr marL="1600200" marR="0" lvl="3" indent="-101600" algn="l" rtl="0">
              <a:spcBef>
                <a:spcPts val="400"/>
              </a:spcBef>
              <a:buClr>
                <a:schemeClr val="dk1"/>
              </a:buClr>
              <a:buFont typeface="Arial"/>
              <a:buChar char="–"/>
              <a:defRPr/>
            </a:lvl4pPr>
            <a:lvl5pPr marL="2057400" marR="0" lvl="4" indent="-101600" algn="l" rtl="0">
              <a:spcBef>
                <a:spcPts val="400"/>
              </a:spcBef>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55575" y="980728"/>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7900" b="1" i="0" u="none" strike="noStrike" cap="none">
                <a:solidFill>
                  <a:schemeClr val="dk1"/>
                </a:solidFill>
                <a:latin typeface="Calibri"/>
                <a:ea typeface="Calibri"/>
                <a:cs typeface="Calibri"/>
                <a:sym typeface="Calibri"/>
              </a:rPr>
              <a:t/>
            </a:r>
            <a:br>
              <a:rPr lang="en-GB" sz="7900" b="1" i="0" u="none" strike="noStrike" cap="none">
                <a:solidFill>
                  <a:schemeClr val="dk1"/>
                </a:solidFill>
                <a:latin typeface="Calibri"/>
                <a:ea typeface="Calibri"/>
                <a:cs typeface="Calibri"/>
                <a:sym typeface="Calibri"/>
              </a:rPr>
            </a:br>
            <a:endParaRPr lang="en-GB" sz="7900" b="1" i="0" u="none" strike="noStrike" cap="none">
              <a:solidFill>
                <a:schemeClr val="dk1"/>
              </a:solidFill>
              <a:latin typeface="Calibri"/>
              <a:ea typeface="Calibri"/>
              <a:cs typeface="Calibri"/>
              <a:sym typeface="Calibri"/>
            </a:endParaRPr>
          </a:p>
        </p:txBody>
      </p:sp>
      <p:sp>
        <p:nvSpPr>
          <p:cNvPr id="85" name="Shape 85"/>
          <p:cNvSpPr txBox="1">
            <a:spLocks noGrp="1"/>
          </p:cNvSpPr>
          <p:nvPr>
            <p:ph type="subTitle" idx="1"/>
          </p:nvPr>
        </p:nvSpPr>
        <p:spPr>
          <a:xfrm>
            <a:off x="1547663" y="188640"/>
            <a:ext cx="6400799" cy="5904656"/>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GB" sz="8800" b="1" i="0" u="none" strike="noStrike" cap="none">
                <a:solidFill>
                  <a:srgbClr val="888888"/>
                </a:solidFill>
                <a:latin typeface="Calibri"/>
                <a:ea typeface="Calibri"/>
                <a:cs typeface="Calibri"/>
                <a:sym typeface="Calibri"/>
              </a:rPr>
              <a:t>Who was to blame for the Second World War?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7. The Sudetenland, 1938</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54" name="Shape 154"/>
          <p:cNvSpPr txBox="1">
            <a:spLocks noGrp="1"/>
          </p:cNvSpPr>
          <p:nvPr>
            <p:ph type="body" idx="1"/>
          </p:nvPr>
        </p:nvSpPr>
        <p:spPr>
          <a:xfrm>
            <a:off x="179511" y="1052736"/>
            <a:ext cx="5328591" cy="568253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400" b="1" i="0" u="none" strike="noStrike" cap="none">
                <a:solidFill>
                  <a:schemeClr val="dk1"/>
                </a:solidFill>
                <a:latin typeface="Calibri"/>
                <a:ea typeface="Calibri"/>
                <a:cs typeface="Calibri"/>
                <a:sym typeface="Calibri"/>
              </a:rPr>
              <a:t>Hitler demanded that the Sudetenland region of Czechoslovakia be handed over to Germany.</a:t>
            </a:r>
          </a:p>
          <a:p>
            <a:pPr marL="342900" marR="0" lvl="0" indent="-342900" algn="l" rtl="0">
              <a:spcBef>
                <a:spcPts val="480"/>
              </a:spcBef>
              <a:buClr>
                <a:schemeClr val="dk1"/>
              </a:buClr>
              <a:buSzPct val="100000"/>
              <a:buFont typeface="Arial"/>
              <a:buChar char="•"/>
            </a:pPr>
            <a:r>
              <a:rPr lang="en-GB" sz="2400" b="1" i="0" u="none" strike="noStrike" cap="none">
                <a:solidFill>
                  <a:schemeClr val="dk1"/>
                </a:solidFill>
                <a:latin typeface="Calibri"/>
                <a:ea typeface="Calibri"/>
                <a:cs typeface="Calibri"/>
                <a:sym typeface="Calibri"/>
              </a:rPr>
              <a:t>Neville Chamberlain, Prime Minister of Britain, met with Hitler three times during September 1938 to try to reach an agreement that would prevent war. </a:t>
            </a:r>
          </a:p>
          <a:p>
            <a:pPr marL="342900" marR="0" lvl="0" indent="-342900" algn="l" rtl="0">
              <a:spcBef>
                <a:spcPts val="480"/>
              </a:spcBef>
              <a:buClr>
                <a:schemeClr val="dk1"/>
              </a:buClr>
              <a:buSzPct val="100000"/>
              <a:buFont typeface="Arial"/>
              <a:buChar char="•"/>
            </a:pPr>
            <a:r>
              <a:rPr lang="en-GB" sz="2400" b="1" i="0" u="none" strike="noStrike" cap="none">
                <a:solidFill>
                  <a:schemeClr val="dk1"/>
                </a:solidFill>
                <a:latin typeface="Calibri"/>
                <a:ea typeface="Calibri"/>
                <a:cs typeface="Calibri"/>
                <a:sym typeface="Calibri"/>
              </a:rPr>
              <a:t>The Munich Agreement was signed.</a:t>
            </a:r>
          </a:p>
          <a:p>
            <a:pPr marL="342900" marR="0" lvl="0" indent="-342900" algn="l" rtl="0">
              <a:spcBef>
                <a:spcPts val="480"/>
              </a:spcBef>
              <a:buClr>
                <a:schemeClr val="dk1"/>
              </a:buClr>
              <a:buSzPct val="100000"/>
              <a:buFont typeface="Arial"/>
              <a:buChar char="•"/>
            </a:pPr>
            <a:r>
              <a:rPr lang="en-GB" sz="2400" b="1" i="0" u="none" strike="noStrike" cap="none">
                <a:solidFill>
                  <a:schemeClr val="dk1"/>
                </a:solidFill>
                <a:latin typeface="Calibri"/>
                <a:ea typeface="Calibri"/>
                <a:cs typeface="Calibri"/>
                <a:sym typeface="Calibri"/>
              </a:rPr>
              <a:t>The Munich Agreement stated that Hitler could have the Sudetenland region of Czechoslovakia provided that he promised not to invade the rest of Czechoslovakia.</a:t>
            </a:r>
          </a:p>
          <a:p>
            <a:pPr marL="0" marR="0" lvl="0" indent="0" algn="l" rtl="0">
              <a:spcBef>
                <a:spcPts val="480"/>
              </a:spcBef>
              <a:buClr>
                <a:schemeClr val="dk1"/>
              </a:buClr>
              <a:buSzPct val="250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endParaRPr lang="en-GB" sz="2400" b="0" i="0" u="none" strike="noStrike" cap="none">
              <a:solidFill>
                <a:schemeClr val="dk1"/>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5843846" y="1196751"/>
            <a:ext cx="3048633" cy="2286475"/>
          </a:xfrm>
          <a:prstGeom prst="rect">
            <a:avLst/>
          </a:prstGeom>
          <a:noFill/>
          <a:ln>
            <a:noFill/>
          </a:ln>
        </p:spPr>
      </p:pic>
      <p:pic>
        <p:nvPicPr>
          <p:cNvPr id="156" name="Shape 156"/>
          <p:cNvPicPr preferRelativeResize="0"/>
          <p:nvPr/>
        </p:nvPicPr>
        <p:blipFill rotWithShape="1">
          <a:blip r:embed="rId4">
            <a:alphaModFix/>
          </a:blip>
          <a:srcRect/>
          <a:stretch/>
        </p:blipFill>
        <p:spPr>
          <a:xfrm>
            <a:off x="5868144" y="3936026"/>
            <a:ext cx="3024335" cy="257068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8. Czechoslovakia, 1939</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34782" y="1417858"/>
            <a:ext cx="4330824"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GB" sz="2950" b="1" i="0" u="none" strike="noStrike" cap="none">
                <a:solidFill>
                  <a:schemeClr val="dk1"/>
                </a:solidFill>
                <a:latin typeface="Calibri"/>
                <a:ea typeface="Calibri"/>
                <a:cs typeface="Calibri"/>
                <a:sym typeface="Calibri"/>
              </a:rPr>
              <a:t>In March 1939, Hitler invaded the rest of Czechoslovakia. </a:t>
            </a:r>
          </a:p>
          <a:p>
            <a:pPr marL="342900" marR="0" lvl="0" indent="-342900" algn="l" rtl="0">
              <a:lnSpc>
                <a:spcPct val="90000"/>
              </a:lnSpc>
              <a:spcBef>
                <a:spcPts val="590"/>
              </a:spcBef>
              <a:buClr>
                <a:schemeClr val="dk1"/>
              </a:buClr>
              <a:buSzPct val="98333"/>
              <a:buFont typeface="Arial"/>
              <a:buChar char="•"/>
            </a:pPr>
            <a:r>
              <a:rPr lang="en-GB" sz="2950" b="1" i="0" u="none" strike="noStrike" cap="none">
                <a:solidFill>
                  <a:schemeClr val="dk1"/>
                </a:solidFill>
                <a:latin typeface="Calibri"/>
                <a:ea typeface="Calibri"/>
                <a:cs typeface="Calibri"/>
                <a:sym typeface="Calibri"/>
              </a:rPr>
              <a:t>Despite calls for help from the Czechoslovak government, neither Britain nor France was prepared to take military action against Hitler.</a:t>
            </a:r>
          </a:p>
        </p:txBody>
      </p:sp>
      <p:pic>
        <p:nvPicPr>
          <p:cNvPr id="163" name="Shape 163"/>
          <p:cNvPicPr preferRelativeResize="0"/>
          <p:nvPr/>
        </p:nvPicPr>
        <p:blipFill rotWithShape="1">
          <a:blip r:embed="rId3">
            <a:alphaModFix/>
          </a:blip>
          <a:srcRect/>
          <a:stretch/>
        </p:blipFill>
        <p:spPr>
          <a:xfrm>
            <a:off x="4380414" y="1844824"/>
            <a:ext cx="4419599" cy="29908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9. The Nazi Soviet Pact, 1939</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69" name="Shape 169"/>
          <p:cNvSpPr txBox="1">
            <a:spLocks noGrp="1"/>
          </p:cNvSpPr>
          <p:nvPr>
            <p:ph type="body" idx="1"/>
          </p:nvPr>
        </p:nvSpPr>
        <p:spPr>
          <a:xfrm>
            <a:off x="179511" y="919261"/>
            <a:ext cx="4824535"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In April 1939, Stalin suggested an alliance of Russia, France and Britain against Germany.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Hitler would not have been able to invade Poland if it meant war with Russia.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They didn’t manage to agree an alliance because</a:t>
            </a:r>
          </a:p>
          <a:p>
            <a:pPr marL="742950" marR="0" lvl="1" indent="-28575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Britain did not like communist Russia.</a:t>
            </a:r>
          </a:p>
          <a:p>
            <a:pPr marL="742950" marR="0" lvl="1" indent="-28575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Stalin did not trust that France and Britain would resist Germany.</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Out of the blue, on 23 August 1939, Hitler made the Nazi-Soviet Pact with Stalin. This was a promise not to go to war with each other and (secretly) a promise to invade Poland and split it between them.</a:t>
            </a:r>
          </a:p>
          <a:p>
            <a:pPr marL="342900" marR="0" lvl="0" indent="-342900" algn="l" rtl="0">
              <a:spcBef>
                <a:spcPts val="400"/>
              </a:spcBef>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p:txBody>
      </p:sp>
      <p:pic>
        <p:nvPicPr>
          <p:cNvPr id="170" name="Shape 170"/>
          <p:cNvPicPr preferRelativeResize="0"/>
          <p:nvPr/>
        </p:nvPicPr>
        <p:blipFill rotWithShape="1">
          <a:blip r:embed="rId3">
            <a:alphaModFix/>
          </a:blip>
          <a:srcRect/>
          <a:stretch/>
        </p:blipFill>
        <p:spPr>
          <a:xfrm>
            <a:off x="5004048" y="1196751"/>
            <a:ext cx="3830590" cy="4248472"/>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204650" y="141824"/>
            <a:ext cx="6570326" cy="4387325"/>
          </a:xfrm>
          <a:prstGeom prst="rect">
            <a:avLst/>
          </a:prstGeom>
          <a:noFill/>
          <a:ln>
            <a:noFill/>
          </a:ln>
        </p:spPr>
      </p:pic>
      <p:sp>
        <p:nvSpPr>
          <p:cNvPr id="176" name="Shape 176"/>
          <p:cNvSpPr txBox="1"/>
          <p:nvPr/>
        </p:nvSpPr>
        <p:spPr>
          <a:xfrm>
            <a:off x="204650" y="4529150"/>
            <a:ext cx="8861700" cy="1677300"/>
          </a:xfrm>
          <a:prstGeom prst="rect">
            <a:avLst/>
          </a:prstGeom>
          <a:noFill/>
          <a:ln>
            <a:noFill/>
          </a:ln>
        </p:spPr>
        <p:txBody>
          <a:bodyPr lIns="91425" tIns="91425" rIns="91425" bIns="91425" anchor="t" anchorCtr="0">
            <a:noAutofit/>
          </a:bodyPr>
          <a:lstStyle/>
          <a:p>
            <a:pPr lvl="0" rtl="0">
              <a:spcBef>
                <a:spcPts val="0"/>
              </a:spcBef>
              <a:buNone/>
            </a:pPr>
            <a:r>
              <a:rPr lang="en-GB" sz="1800">
                <a:solidFill>
                  <a:srgbClr val="434343"/>
                </a:solidFill>
                <a:latin typeface="Calibri"/>
                <a:ea typeface="Calibri"/>
                <a:cs typeface="Calibri"/>
                <a:sym typeface="Calibri"/>
              </a:rPr>
              <a:t>Hitler did this for many reasons but the most important were:</a:t>
            </a:r>
          </a:p>
          <a:p>
            <a:pPr marL="457200" lvl="0" indent="-342900" rtl="0">
              <a:lnSpc>
                <a:spcPct val="115000"/>
              </a:lnSpc>
              <a:spcBef>
                <a:spcPts val="1400"/>
              </a:spcBef>
              <a:spcAft>
                <a:spcPts val="400"/>
              </a:spcAft>
              <a:buClr>
                <a:srgbClr val="434343"/>
              </a:buClr>
              <a:buSzPct val="100000"/>
              <a:buFont typeface="Calibri"/>
              <a:buAutoNum type="arabicPeriod"/>
            </a:pPr>
            <a:r>
              <a:rPr lang="en-GB" sz="1800" b="1">
                <a:solidFill>
                  <a:srgbClr val="434343"/>
                </a:solidFill>
                <a:highlight>
                  <a:srgbClr val="FFFFFF"/>
                </a:highlight>
                <a:latin typeface="Calibri"/>
                <a:ea typeface="Calibri"/>
                <a:cs typeface="Calibri"/>
                <a:sym typeface="Calibri"/>
              </a:rPr>
              <a:t>To give Germans </a:t>
            </a:r>
            <a:r>
              <a:rPr lang="en-GB" sz="1800" b="1" i="1">
                <a:solidFill>
                  <a:srgbClr val="434343"/>
                </a:solidFill>
                <a:highlight>
                  <a:srgbClr val="FFFFFF"/>
                </a:highlight>
                <a:latin typeface="Calibri"/>
                <a:ea typeface="Calibri"/>
                <a:cs typeface="Calibri"/>
                <a:sym typeface="Calibri"/>
              </a:rPr>
              <a:t>lebensraum</a:t>
            </a:r>
            <a:r>
              <a:rPr lang="en-GB" sz="1800" b="1">
                <a:solidFill>
                  <a:srgbClr val="434343"/>
                </a:solidFill>
                <a:highlight>
                  <a:srgbClr val="FFFFFF"/>
                </a:highlight>
                <a:latin typeface="Calibri"/>
                <a:ea typeface="Calibri"/>
                <a:cs typeface="Calibri"/>
                <a:sym typeface="Calibri"/>
              </a:rPr>
              <a:t> in Eastern Europe. </a:t>
            </a:r>
            <a:r>
              <a:rPr lang="en-GB" sz="1800">
                <a:solidFill>
                  <a:srgbClr val="434343"/>
                </a:solidFill>
                <a:highlight>
                  <a:srgbClr val="FFFFFF"/>
                </a:highlight>
                <a:latin typeface="Calibri"/>
                <a:ea typeface="Calibri"/>
                <a:cs typeface="Calibri"/>
                <a:sym typeface="Calibri"/>
              </a:rPr>
              <a:t>He had promised this in </a:t>
            </a:r>
            <a:r>
              <a:rPr lang="en-GB" sz="1800" i="1">
                <a:solidFill>
                  <a:srgbClr val="434343"/>
                </a:solidFill>
                <a:highlight>
                  <a:srgbClr val="FFFFFF"/>
                </a:highlight>
                <a:latin typeface="Calibri"/>
                <a:ea typeface="Calibri"/>
                <a:cs typeface="Calibri"/>
                <a:sym typeface="Calibri"/>
              </a:rPr>
              <a:t>Mein Kampf </a:t>
            </a:r>
            <a:r>
              <a:rPr lang="en-GB" sz="1800">
                <a:solidFill>
                  <a:srgbClr val="434343"/>
                </a:solidFill>
                <a:highlight>
                  <a:srgbClr val="FFFFFF"/>
                </a:highlight>
                <a:latin typeface="Calibri"/>
                <a:ea typeface="Calibri"/>
                <a:cs typeface="Calibri"/>
                <a:sym typeface="Calibri"/>
              </a:rPr>
              <a:t>(1924) and it was one of the three CENTRAL AIMS of Hitler foreign policy.</a:t>
            </a:r>
          </a:p>
          <a:p>
            <a:pPr marL="457200" lvl="0" indent="-342900" rtl="0">
              <a:spcBef>
                <a:spcPts val="0"/>
              </a:spcBef>
              <a:buClr>
                <a:srgbClr val="434343"/>
              </a:buClr>
              <a:buSzPct val="100000"/>
              <a:buFont typeface="Calibri"/>
              <a:buAutoNum type="arabicPeriod"/>
            </a:pPr>
            <a:r>
              <a:rPr lang="en-GB" sz="1800" b="1">
                <a:solidFill>
                  <a:srgbClr val="434343"/>
                </a:solidFill>
                <a:highlight>
                  <a:srgbClr val="FFFFFF"/>
                </a:highlight>
                <a:latin typeface="Calibri"/>
                <a:ea typeface="Calibri"/>
                <a:cs typeface="Calibri"/>
                <a:sym typeface="Calibri"/>
              </a:rPr>
              <a:t>Because he thought Chamberlain would not dare stop him. Appeasement had encouraged him.</a:t>
            </a:r>
          </a:p>
          <a:p>
            <a:pPr marL="457200" lvl="0" indent="-342900">
              <a:spcBef>
                <a:spcPts val="0"/>
              </a:spcBef>
              <a:buClr>
                <a:srgbClr val="434343"/>
              </a:buClr>
              <a:buSzPct val="100000"/>
              <a:buFont typeface="Calibri"/>
              <a:buAutoNum type="arabicPeriod"/>
            </a:pPr>
            <a:r>
              <a:rPr lang="en-GB" sz="1800">
                <a:solidFill>
                  <a:srgbClr val="434343"/>
                </a:solidFill>
                <a:latin typeface="Calibri"/>
                <a:ea typeface="Calibri"/>
                <a:cs typeface="Calibri"/>
                <a:sym typeface="Calibri"/>
              </a:rPr>
              <a:t>This was what he had agreed with Stalin in the Nazi Soviet Pact.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2105551" cy="1584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2132856"/>
            <a:ext cx="2736304" cy="1477328"/>
          </a:xfrm>
          <a:prstGeom prst="rect">
            <a:avLst/>
          </a:prstGeom>
          <a:noFill/>
        </p:spPr>
        <p:txBody>
          <a:bodyPr wrap="square" rtlCol="0">
            <a:spAutoFit/>
          </a:bodyPr>
          <a:lstStyle/>
          <a:p>
            <a:r>
              <a:rPr lang="en-GB" sz="1800" dirty="0" smtClean="0">
                <a:latin typeface="Arial Narrow" pitchFamily="34" charset="0"/>
              </a:rPr>
              <a:t>If the treaty had not been so harsh could things have been different? Hitler got a lot of support from promising to tear it up!</a:t>
            </a:r>
            <a:endParaRPr lang="en-GB" sz="1800" dirty="0">
              <a:latin typeface="Arial Narrow"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87763"/>
            <a:ext cx="2113037" cy="15795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99017" y="2015805"/>
            <a:ext cx="2943944" cy="1754326"/>
          </a:xfrm>
          <a:prstGeom prst="rect">
            <a:avLst/>
          </a:prstGeom>
          <a:noFill/>
        </p:spPr>
        <p:txBody>
          <a:bodyPr wrap="square" rtlCol="0">
            <a:spAutoFit/>
          </a:bodyPr>
          <a:lstStyle/>
          <a:p>
            <a:r>
              <a:rPr lang="en-GB" sz="1800" dirty="0" smtClean="0">
                <a:latin typeface="Arial Narrow" pitchFamily="34" charset="0"/>
              </a:rPr>
              <a:t>If the League had been stronger could they have stood up to Hitler and the other aggressive dictatorships (Italy, Japan, even the USSR)? Were they too self interested and toothless?</a:t>
            </a:r>
            <a:endParaRPr lang="en-GB" sz="1800" dirty="0">
              <a:latin typeface="Arial Narrow"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63837"/>
            <a:ext cx="2079699" cy="16658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86904" y="2098754"/>
            <a:ext cx="2943944" cy="1754326"/>
          </a:xfrm>
          <a:prstGeom prst="rect">
            <a:avLst/>
          </a:prstGeom>
          <a:noFill/>
        </p:spPr>
        <p:txBody>
          <a:bodyPr wrap="square" rtlCol="0">
            <a:spAutoFit/>
          </a:bodyPr>
          <a:lstStyle/>
          <a:p>
            <a:r>
              <a:rPr lang="en-GB" sz="1800" dirty="0" smtClean="0">
                <a:latin typeface="Arial Narrow" pitchFamily="34" charset="0"/>
              </a:rPr>
              <a:t>No matter how good (or not) the intentions behind it – were Britain and France wrong to let Hitler get away with so much. What if they had tried to stop him sooner?</a:t>
            </a:r>
            <a:endParaRPr lang="en-GB" sz="1800" dirty="0">
              <a:latin typeface="Arial Narrow" pitchFamily="34"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34" y="3610184"/>
            <a:ext cx="1973853" cy="1474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998" y="3770131"/>
            <a:ext cx="2304256" cy="15387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7153" y="3850008"/>
            <a:ext cx="2234920" cy="1573495"/>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82855" y="5108782"/>
            <a:ext cx="2736304" cy="1754326"/>
          </a:xfrm>
          <a:prstGeom prst="rect">
            <a:avLst/>
          </a:prstGeom>
          <a:noFill/>
        </p:spPr>
        <p:txBody>
          <a:bodyPr wrap="square" rtlCol="0">
            <a:spAutoFit/>
          </a:bodyPr>
          <a:lstStyle/>
          <a:p>
            <a:r>
              <a:rPr lang="en-GB" sz="1800" dirty="0" smtClean="0">
                <a:latin typeface="Arial Narrow" pitchFamily="34" charset="0"/>
              </a:rPr>
              <a:t>If the USA had taken more responsibility and not been determined to stay out of foreign entanglements, would Hitler have been less aggressive?</a:t>
            </a:r>
            <a:endParaRPr lang="en-GB" sz="1800" dirty="0">
              <a:latin typeface="Arial Narrow" pitchFamily="34" charset="0"/>
            </a:endParaRPr>
          </a:p>
        </p:txBody>
      </p:sp>
      <p:sp>
        <p:nvSpPr>
          <p:cNvPr id="12" name="TextBox 11"/>
          <p:cNvSpPr txBox="1"/>
          <p:nvPr/>
        </p:nvSpPr>
        <p:spPr>
          <a:xfrm>
            <a:off x="3239407" y="5536427"/>
            <a:ext cx="2943944" cy="1200329"/>
          </a:xfrm>
          <a:prstGeom prst="rect">
            <a:avLst/>
          </a:prstGeom>
          <a:noFill/>
        </p:spPr>
        <p:txBody>
          <a:bodyPr wrap="square" rtlCol="0">
            <a:spAutoFit/>
          </a:bodyPr>
          <a:lstStyle/>
          <a:p>
            <a:r>
              <a:rPr lang="en-GB" sz="1800" dirty="0" smtClean="0">
                <a:latin typeface="Arial Narrow" pitchFamily="34" charset="0"/>
              </a:rPr>
              <a:t>If Germany and the world have not become so desperate, would people like Hitler have found so much support?</a:t>
            </a:r>
            <a:endParaRPr lang="en-GB" sz="1800" dirty="0">
              <a:latin typeface="Arial Narrow" pitchFamily="34" charset="0"/>
            </a:endParaRPr>
          </a:p>
        </p:txBody>
      </p:sp>
      <p:sp>
        <p:nvSpPr>
          <p:cNvPr id="13" name="TextBox 12"/>
          <p:cNvSpPr txBox="1"/>
          <p:nvPr/>
        </p:nvSpPr>
        <p:spPr>
          <a:xfrm>
            <a:off x="6437153" y="5674926"/>
            <a:ext cx="2444957" cy="923330"/>
          </a:xfrm>
          <a:prstGeom prst="rect">
            <a:avLst/>
          </a:prstGeom>
          <a:noFill/>
        </p:spPr>
        <p:txBody>
          <a:bodyPr wrap="square" rtlCol="0">
            <a:spAutoFit/>
          </a:bodyPr>
          <a:lstStyle/>
          <a:p>
            <a:r>
              <a:rPr lang="en-GB" sz="1800" dirty="0" smtClean="0">
                <a:latin typeface="Arial Narrow" pitchFamily="34" charset="0"/>
              </a:rPr>
              <a:t>Was Stalin aggressive and greedy? Did he underestimate Hitler?</a:t>
            </a:r>
            <a:endParaRPr lang="en-GB" sz="1800" dirty="0">
              <a:latin typeface="Arial Narrow" pitchFamily="34" charset="0"/>
            </a:endParaRPr>
          </a:p>
        </p:txBody>
      </p:sp>
    </p:spTree>
    <p:extLst>
      <p:ext uri="{BB962C8B-B14F-4D97-AF65-F5344CB8AC3E}">
        <p14:creationId xmlns:p14="http://schemas.microsoft.com/office/powerpoint/2010/main" val="189367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2485968" y="601535"/>
            <a:ext cx="3672407" cy="5641968"/>
          </a:xfrm>
          <a:prstGeom prst="rect">
            <a:avLst/>
          </a:prstGeom>
          <a:noFill/>
          <a:ln>
            <a:noFill/>
          </a:ln>
        </p:spPr>
      </p:pic>
      <p:sp>
        <p:nvSpPr>
          <p:cNvPr id="182" name="Shape 182"/>
          <p:cNvSpPr/>
          <p:nvPr/>
        </p:nvSpPr>
        <p:spPr>
          <a:xfrm>
            <a:off x="467543" y="1484783"/>
            <a:ext cx="8172399" cy="4708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5000" b="1" i="0" u="none" strike="noStrike" cap="none" dirty="0">
                <a:solidFill>
                  <a:srgbClr val="000000"/>
                </a:solidFill>
                <a:latin typeface="Calibri"/>
                <a:ea typeface="Calibri"/>
                <a:cs typeface="Calibri"/>
                <a:sym typeface="Calibri"/>
              </a:rPr>
              <a:t>Treaty of Versailles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a:stretch/>
        </p:blipFill>
        <p:spPr>
          <a:xfrm>
            <a:off x="3635896" y="908720"/>
            <a:ext cx="2304256" cy="1569462"/>
          </a:xfrm>
          <a:prstGeom prst="rect">
            <a:avLst/>
          </a:prstGeom>
          <a:noFill/>
          <a:ln>
            <a:noFill/>
          </a:ln>
        </p:spPr>
      </p:pic>
      <p:sp>
        <p:nvSpPr>
          <p:cNvPr id="188" name="Shape 188"/>
          <p:cNvSpPr/>
          <p:nvPr/>
        </p:nvSpPr>
        <p:spPr>
          <a:xfrm>
            <a:off x="611560" y="1988840"/>
            <a:ext cx="8172399" cy="4708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5000" b="1" i="0" u="none" strike="noStrike" cap="none">
                <a:solidFill>
                  <a:srgbClr val="000000"/>
                </a:solidFill>
                <a:latin typeface="Calibri"/>
                <a:ea typeface="Calibri"/>
                <a:cs typeface="Calibri"/>
                <a:sym typeface="Calibri"/>
              </a:rPr>
              <a:t>Failure of the L.O.N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p:nvPr/>
        </p:nvSpPr>
        <p:spPr>
          <a:xfrm>
            <a:off x="215008" y="1849057"/>
            <a:ext cx="8928992" cy="169277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0400" b="1" i="0" u="none" strike="noStrike" cap="none">
                <a:solidFill>
                  <a:srgbClr val="000000"/>
                </a:solidFill>
                <a:latin typeface="Calibri"/>
                <a:ea typeface="Calibri"/>
                <a:cs typeface="Calibri"/>
                <a:sym typeface="Calibri"/>
              </a:rPr>
              <a:t>Appeasement</a:t>
            </a:r>
          </a:p>
        </p:txBody>
      </p:sp>
      <p:pic>
        <p:nvPicPr>
          <p:cNvPr id="194" name="Shape 194"/>
          <p:cNvPicPr preferRelativeResize="0"/>
          <p:nvPr/>
        </p:nvPicPr>
        <p:blipFill rotWithShape="1">
          <a:blip r:embed="rId3">
            <a:alphaModFix/>
          </a:blip>
          <a:srcRect/>
          <a:stretch/>
        </p:blipFill>
        <p:spPr>
          <a:xfrm>
            <a:off x="2771800" y="3573016"/>
            <a:ext cx="3642758" cy="3096343"/>
          </a:xfrm>
          <a:prstGeom prst="rect">
            <a:avLst/>
          </a:prstGeom>
          <a:noFill/>
          <a:ln>
            <a:noFill/>
          </a:ln>
        </p:spPr>
      </p:pic>
      <p:pic>
        <p:nvPicPr>
          <p:cNvPr id="195" name="Shape 195"/>
          <p:cNvPicPr preferRelativeResize="0"/>
          <p:nvPr/>
        </p:nvPicPr>
        <p:blipFill rotWithShape="1">
          <a:blip r:embed="rId4">
            <a:alphaModFix/>
          </a:blip>
          <a:srcRect/>
          <a:stretch/>
        </p:blipFill>
        <p:spPr>
          <a:xfrm>
            <a:off x="3203848" y="188640"/>
            <a:ext cx="2352674" cy="19621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179511" y="2924943"/>
            <a:ext cx="8604447" cy="39395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500" b="1" i="0" u="none" strike="noStrike" cap="none">
                <a:solidFill>
                  <a:srgbClr val="000000"/>
                </a:solidFill>
                <a:latin typeface="Calibri"/>
                <a:ea typeface="Calibri"/>
                <a:cs typeface="Calibri"/>
                <a:sym typeface="Calibri"/>
              </a:rPr>
              <a:t>USA’s</a:t>
            </a:r>
          </a:p>
          <a:p>
            <a:pPr marL="0" marR="0" lvl="0" indent="0" algn="l" rtl="0">
              <a:spcBef>
                <a:spcPts val="0"/>
              </a:spcBef>
              <a:buSzPct val="25000"/>
              <a:buNone/>
            </a:pPr>
            <a:r>
              <a:rPr lang="en-GB" sz="12500" b="1" i="0" u="none" strike="noStrike" cap="none">
                <a:solidFill>
                  <a:srgbClr val="000000"/>
                </a:solidFill>
                <a:latin typeface="Calibri"/>
                <a:ea typeface="Calibri"/>
                <a:cs typeface="Calibri"/>
                <a:sym typeface="Calibri"/>
              </a:rPr>
              <a:t>Isolationism</a:t>
            </a:r>
          </a:p>
        </p:txBody>
      </p:sp>
      <p:pic>
        <p:nvPicPr>
          <p:cNvPr id="201" name="Shape 201"/>
          <p:cNvPicPr preferRelativeResize="0"/>
          <p:nvPr/>
        </p:nvPicPr>
        <p:blipFill rotWithShape="1">
          <a:blip r:embed="rId3">
            <a:alphaModFix/>
          </a:blip>
          <a:srcRect/>
          <a:stretch/>
        </p:blipFill>
        <p:spPr>
          <a:xfrm>
            <a:off x="2843808" y="548679"/>
            <a:ext cx="3168351" cy="2574286"/>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1357311" y="2420888"/>
            <a:ext cx="6429375" cy="4200524"/>
          </a:xfrm>
          <a:prstGeom prst="rect">
            <a:avLst/>
          </a:prstGeom>
          <a:noFill/>
          <a:ln>
            <a:noFill/>
          </a:ln>
        </p:spPr>
      </p:pic>
      <p:sp>
        <p:nvSpPr>
          <p:cNvPr id="207" name="Shape 207"/>
          <p:cNvSpPr/>
          <p:nvPr/>
        </p:nvSpPr>
        <p:spPr>
          <a:xfrm>
            <a:off x="0" y="620687"/>
            <a:ext cx="9144000" cy="186204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1500" b="1" i="0" u="none" strike="noStrike" cap="none">
                <a:solidFill>
                  <a:srgbClr val="000000"/>
                </a:solidFill>
                <a:latin typeface="Calibri"/>
                <a:ea typeface="Calibri"/>
                <a:cs typeface="Calibri"/>
                <a:sym typeface="Calibri"/>
              </a:rPr>
              <a:t>USSR’s actions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6588224" y="1628800"/>
            <a:ext cx="2476475" cy="3348472"/>
          </a:xfrm>
          <a:prstGeom prst="rect">
            <a:avLst/>
          </a:prstGeom>
          <a:noFill/>
          <a:ln>
            <a:noFill/>
          </a:ln>
        </p:spPr>
      </p:pic>
      <p:sp>
        <p:nvSpPr>
          <p:cNvPr id="91" name="Shape 91"/>
          <p:cNvSpPr/>
          <p:nvPr/>
        </p:nvSpPr>
        <p:spPr>
          <a:xfrm>
            <a:off x="539552" y="692695"/>
            <a:ext cx="6390455" cy="4708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5000" b="1" i="0" u="none" strike="noStrike" cap="none">
                <a:solidFill>
                  <a:srgbClr val="000000"/>
                </a:solidFill>
                <a:latin typeface="Calibri"/>
                <a:ea typeface="Calibri"/>
                <a:cs typeface="Calibri"/>
                <a:sym typeface="Calibri"/>
              </a:rPr>
              <a:t>Hitler’s actions </a:t>
            </a:r>
          </a:p>
        </p:txBody>
      </p:sp>
      <p:sp>
        <p:nvSpPr>
          <p:cNvPr id="92" name="Shape 92"/>
          <p:cNvSpPr txBox="1"/>
          <p:nvPr/>
        </p:nvSpPr>
        <p:spPr>
          <a:xfrm>
            <a:off x="415125" y="5579400"/>
            <a:ext cx="8435400" cy="1112700"/>
          </a:xfrm>
          <a:prstGeom prst="rect">
            <a:avLst/>
          </a:prstGeom>
          <a:noFill/>
          <a:ln>
            <a:noFill/>
          </a:ln>
        </p:spPr>
        <p:txBody>
          <a:bodyPr lIns="91425" tIns="91425" rIns="91425" bIns="91425" anchor="t" anchorCtr="0">
            <a:noAutofit/>
          </a:bodyPr>
          <a:lstStyle/>
          <a:p>
            <a:pPr lvl="0" rtl="0">
              <a:spcBef>
                <a:spcPts val="0"/>
              </a:spcBef>
              <a:buNone/>
            </a:pPr>
            <a:r>
              <a:rPr lang="en-GB" sz="3000" b="1">
                <a:solidFill>
                  <a:srgbClr val="666666"/>
                </a:solidFill>
              </a:rPr>
              <a:t>PLANNED?</a:t>
            </a:r>
          </a:p>
          <a:p>
            <a:pPr lvl="0">
              <a:spcBef>
                <a:spcPts val="0"/>
              </a:spcBef>
              <a:buNone/>
            </a:pPr>
            <a:r>
              <a:rPr lang="en-GB" sz="3000" b="1">
                <a:solidFill>
                  <a:srgbClr val="666666"/>
                </a:solidFill>
              </a:rPr>
              <a:t>GAMBLE?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0" y="1306184"/>
            <a:ext cx="9144000" cy="4708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5000" b="1" i="0" u="none" strike="noStrike" cap="none">
                <a:solidFill>
                  <a:srgbClr val="000000"/>
                </a:solidFill>
                <a:latin typeface="Calibri"/>
                <a:ea typeface="Calibri"/>
                <a:cs typeface="Calibri"/>
                <a:sym typeface="Calibri"/>
              </a:rPr>
              <a:t>Great Depression</a:t>
            </a:r>
          </a:p>
        </p:txBody>
      </p:sp>
      <p:pic>
        <p:nvPicPr>
          <p:cNvPr id="213" name="Shape 213"/>
          <p:cNvPicPr preferRelativeResize="0"/>
          <p:nvPr/>
        </p:nvPicPr>
        <p:blipFill rotWithShape="1">
          <a:blip r:embed="rId3">
            <a:alphaModFix/>
          </a:blip>
          <a:srcRect/>
          <a:stretch/>
        </p:blipFill>
        <p:spPr>
          <a:xfrm>
            <a:off x="4860032" y="1196750"/>
            <a:ext cx="3936014" cy="24639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0" i="0" u="none" strike="noStrike" cap="none">
                <a:solidFill>
                  <a:schemeClr val="dk1"/>
                </a:solidFill>
                <a:latin typeface="Calibri"/>
                <a:ea typeface="Calibri"/>
                <a:cs typeface="Calibri"/>
                <a:sym typeface="Calibri"/>
              </a:rPr>
              <a:t>Be able to explain each event and why they made war more likely</a:t>
            </a:r>
          </a:p>
        </p:txBody>
      </p:sp>
      <p:sp>
        <p:nvSpPr>
          <p:cNvPr id="98" name="Shape 9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1.</a:t>
            </a:r>
            <a:r>
              <a:rPr lang="en-GB" sz="2500" b="1" i="0" u="none" strike="noStrike" cap="none">
                <a:solidFill>
                  <a:schemeClr val="dk1"/>
                </a:solidFill>
                <a:latin typeface="Calibri"/>
                <a:ea typeface="Calibri"/>
                <a:cs typeface="Calibri"/>
                <a:sym typeface="Calibri"/>
              </a:rPr>
              <a:t>Rearmament, secret from 1933, open by 1935</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2.</a:t>
            </a:r>
            <a:r>
              <a:rPr lang="en-GB" sz="2500" b="1" i="0" u="none" strike="noStrike" cap="none">
                <a:solidFill>
                  <a:schemeClr val="dk1"/>
                </a:solidFill>
                <a:latin typeface="Calibri"/>
                <a:ea typeface="Calibri"/>
                <a:cs typeface="Calibri"/>
                <a:sym typeface="Calibri"/>
              </a:rPr>
              <a:t>The Saar Plebiscite, 1935</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3.</a:t>
            </a:r>
            <a:r>
              <a:rPr lang="en-GB" sz="2500" b="1" i="0" u="none" strike="noStrike" cap="none">
                <a:solidFill>
                  <a:schemeClr val="dk1"/>
                </a:solidFill>
                <a:latin typeface="Calibri"/>
                <a:ea typeface="Calibri"/>
                <a:cs typeface="Calibri"/>
                <a:sym typeface="Calibri"/>
              </a:rPr>
              <a:t>Remilitarisation of the Rhineland March 1936</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4.</a:t>
            </a:r>
            <a:r>
              <a:rPr lang="en-GB" sz="2500" b="1" i="0" u="none" strike="noStrike" cap="none">
                <a:solidFill>
                  <a:schemeClr val="dk1"/>
                </a:solidFill>
                <a:latin typeface="Calibri"/>
                <a:ea typeface="Calibri"/>
                <a:cs typeface="Calibri"/>
                <a:sym typeface="Calibri"/>
              </a:rPr>
              <a:t>The Spanish Civil War, 1936</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5.</a:t>
            </a:r>
            <a:r>
              <a:rPr lang="en-GB" sz="2500" b="1" i="0" u="none" strike="noStrike" cap="none">
                <a:solidFill>
                  <a:schemeClr val="dk1"/>
                </a:solidFill>
                <a:latin typeface="Calibri"/>
                <a:ea typeface="Calibri"/>
                <a:cs typeface="Calibri"/>
                <a:sym typeface="Calibri"/>
              </a:rPr>
              <a:t>Axis Alliance, 1937</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6.</a:t>
            </a:r>
            <a:r>
              <a:rPr lang="en-GB" sz="2500" b="1" i="0" u="none" strike="noStrike" cap="none">
                <a:solidFill>
                  <a:schemeClr val="dk1"/>
                </a:solidFill>
                <a:latin typeface="Calibri"/>
                <a:ea typeface="Calibri"/>
                <a:cs typeface="Calibri"/>
                <a:sym typeface="Calibri"/>
              </a:rPr>
              <a:t>Anschluss with Austria, 1938</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7.</a:t>
            </a:r>
            <a:r>
              <a:rPr lang="en-GB" sz="2500" b="1" i="0" u="none" strike="noStrike" cap="none">
                <a:solidFill>
                  <a:schemeClr val="dk1"/>
                </a:solidFill>
                <a:latin typeface="Calibri"/>
                <a:ea typeface="Calibri"/>
                <a:cs typeface="Calibri"/>
                <a:sym typeface="Calibri"/>
              </a:rPr>
              <a:t>The Sudetenland, 1938</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8.</a:t>
            </a:r>
            <a:r>
              <a:rPr lang="en-GB" sz="2500" b="1" i="0" u="none" strike="noStrike" cap="none">
                <a:solidFill>
                  <a:schemeClr val="dk1"/>
                </a:solidFill>
                <a:latin typeface="Calibri"/>
                <a:ea typeface="Calibri"/>
                <a:cs typeface="Calibri"/>
                <a:sym typeface="Calibri"/>
              </a:rPr>
              <a:t>Czechoslovakia, 1939</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9.</a:t>
            </a:r>
            <a:r>
              <a:rPr lang="en-GB" sz="2500" b="1" i="0" u="none" strike="noStrike" cap="none">
                <a:solidFill>
                  <a:schemeClr val="dk1"/>
                </a:solidFill>
                <a:latin typeface="Calibri"/>
                <a:ea typeface="Calibri"/>
                <a:cs typeface="Calibri"/>
                <a:sym typeface="Calibri"/>
              </a:rPr>
              <a:t>The Nazi Soviet Pact, 1939</a:t>
            </a:r>
          </a:p>
          <a:p>
            <a:pPr marL="0" marR="0" lvl="0" indent="0" algn="l" rtl="0">
              <a:lnSpc>
                <a:spcPct val="80000"/>
              </a:lnSpc>
              <a:spcBef>
                <a:spcPts val="500"/>
              </a:spcBef>
              <a:buClr>
                <a:schemeClr val="dk1"/>
              </a:buClr>
              <a:buSzPct val="25000"/>
              <a:buFont typeface="Arial"/>
              <a:buNone/>
            </a:pPr>
            <a:r>
              <a:rPr lang="en-GB" sz="2500" b="1" i="0" u="none" strike="noStrike" cap="none">
                <a:solidFill>
                  <a:schemeClr val="dk1"/>
                </a:solidFill>
                <a:latin typeface="Calibri"/>
                <a:ea typeface="Calibri"/>
                <a:cs typeface="Calibri"/>
                <a:sym typeface="Calibri"/>
              </a:rPr>
              <a:t>10. Hitler invades Poland, 1 Sept 1939</a:t>
            </a:r>
          </a:p>
          <a:p>
            <a:pPr marL="0" marR="0" lvl="0" indent="0" algn="l" rtl="0">
              <a:lnSpc>
                <a:spcPct val="80000"/>
              </a:lnSpc>
              <a:spcBef>
                <a:spcPts val="500"/>
              </a:spcBef>
              <a:buClr>
                <a:schemeClr val="dk1"/>
              </a:buClr>
              <a:buSzPct val="25000"/>
              <a:buFont typeface="Arial"/>
              <a:buNone/>
            </a:pPr>
            <a:r>
              <a:rPr lang="en-GB" sz="2500" b="0" i="0" u="none" strike="noStrike" cap="none">
                <a:solidFill>
                  <a:schemeClr val="dk1"/>
                </a:solidFill>
                <a:latin typeface="Calibri"/>
                <a:ea typeface="Calibri"/>
                <a:cs typeface="Calibri"/>
                <a:sym typeface="Calibri"/>
              </a:rPr>
              <a:t/>
            </a:r>
            <a:br>
              <a:rPr lang="en-GB" sz="2500" b="0" i="0" u="none" strike="noStrike" cap="none">
                <a:solidFill>
                  <a:schemeClr val="dk1"/>
                </a:solidFill>
                <a:latin typeface="Calibri"/>
                <a:ea typeface="Calibri"/>
                <a:cs typeface="Calibri"/>
                <a:sym typeface="Calibri"/>
              </a:rPr>
            </a:br>
            <a:endParaRPr lang="en-GB"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67543" y="404663"/>
            <a:ext cx="8229600" cy="10801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1. Rearmament, </a:t>
            </a:r>
            <a:br>
              <a:rPr lang="en-GB" sz="3950" b="1" i="0" u="none" strike="noStrike" cap="none">
                <a:solidFill>
                  <a:schemeClr val="dk1"/>
                </a:solidFill>
                <a:latin typeface="Calibri"/>
                <a:ea typeface="Calibri"/>
                <a:cs typeface="Calibri"/>
                <a:sym typeface="Calibri"/>
              </a:rPr>
            </a:br>
            <a:r>
              <a:rPr lang="en-GB" sz="3600" b="1" i="0" u="none" strike="noStrike" cap="none">
                <a:solidFill>
                  <a:schemeClr val="dk1"/>
                </a:solidFill>
                <a:latin typeface="Calibri"/>
                <a:ea typeface="Calibri"/>
                <a:cs typeface="Calibri"/>
                <a:sym typeface="Calibri"/>
              </a:rPr>
              <a:t>secret from 1933, open by 1935</a:t>
            </a:r>
            <a:r>
              <a:rPr lang="en-GB" sz="3950" b="1" i="0" u="none" strike="noStrike" cap="none">
                <a:solidFill>
                  <a:schemeClr val="dk1"/>
                </a:solidFill>
                <a:latin typeface="Calibri"/>
                <a:ea typeface="Calibri"/>
                <a:cs typeface="Calibri"/>
                <a:sym typeface="Calibri"/>
              </a:rPr>
              <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04" name="Shape 104"/>
          <p:cNvSpPr txBox="1">
            <a:spLocks noGrp="1"/>
          </p:cNvSpPr>
          <p:nvPr>
            <p:ph type="body" idx="1"/>
          </p:nvPr>
        </p:nvSpPr>
        <p:spPr>
          <a:xfrm>
            <a:off x="15102" y="1196751"/>
            <a:ext cx="5637018" cy="525658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Almost as soon as Hitler became Chancellor of Germany he began secretly building up Germany's army and weapons. In 1934 he increased the size of the army, began building warships and created a German air force. </a:t>
            </a:r>
          </a:p>
          <a:p>
            <a:pPr marL="342900" marR="0" lvl="0" indent="-342900" algn="l" rtl="0">
              <a:spcBef>
                <a:spcPts val="480"/>
              </a:spcBef>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Conscription was introduced in 1936.</a:t>
            </a:r>
          </a:p>
          <a:p>
            <a:pPr marL="342900" marR="0" lvl="0" indent="-342900" algn="l" rtl="0">
              <a:spcBef>
                <a:spcPts val="480"/>
              </a:spcBef>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By March 1935, Hitler felt strong enough to go public about Germany’s rearmament.</a:t>
            </a:r>
          </a:p>
          <a:p>
            <a:pPr marL="342900" marR="0" lvl="0" indent="-342900" algn="l" rtl="0">
              <a:spcBef>
                <a:spcPts val="480"/>
              </a:spcBef>
              <a:buClr>
                <a:schemeClr val="dk1"/>
              </a:buClr>
              <a:buSzPct val="100000"/>
              <a:buFont typeface="Arial"/>
              <a:buChar char="•"/>
            </a:pPr>
            <a:r>
              <a:rPr lang="en-GB" sz="2400" b="0" i="0" u="none" strike="noStrike" cap="none">
                <a:solidFill>
                  <a:schemeClr val="dk1"/>
                </a:solidFill>
                <a:latin typeface="Calibri"/>
                <a:ea typeface="Calibri"/>
                <a:cs typeface="Calibri"/>
                <a:sym typeface="Calibri"/>
              </a:rPr>
              <a:t> Europe learned that the Nazis had 2,500 war planes in its Luftwaffe and an army of 300,000 men in its Wehrmacht.</a:t>
            </a:r>
          </a:p>
          <a:p>
            <a:pPr marL="0" marR="0" lvl="0" indent="0" algn="l" rtl="0">
              <a:spcBef>
                <a:spcPts val="480"/>
              </a:spcBef>
              <a:buClr>
                <a:schemeClr val="dk1"/>
              </a:buClr>
              <a:buSzPct val="25000"/>
              <a:buFont typeface="Arial"/>
              <a:buNone/>
            </a:pPr>
            <a:r>
              <a:rPr lang="en-GB" sz="2400" b="0" i="0" u="none" strike="noStrike" cap="none">
                <a:solidFill>
                  <a:schemeClr val="dk1"/>
                </a:solidFill>
                <a:latin typeface="Calibri"/>
                <a:ea typeface="Calibri"/>
                <a:cs typeface="Calibri"/>
                <a:sym typeface="Calibri"/>
              </a:rPr>
              <a:t/>
            </a:r>
            <a:br>
              <a:rPr lang="en-GB" sz="2400" b="0" i="0" u="none" strike="noStrike" cap="none">
                <a:solidFill>
                  <a:schemeClr val="dk1"/>
                </a:solidFill>
                <a:latin typeface="Calibri"/>
                <a:ea typeface="Calibri"/>
                <a:cs typeface="Calibri"/>
                <a:sym typeface="Calibri"/>
              </a:rPr>
            </a:br>
            <a:endParaRPr lang="en-GB" sz="2400" b="0" i="0" u="none" strike="noStrike" cap="none">
              <a:solidFill>
                <a:schemeClr val="dk1"/>
              </a:solidFill>
              <a:latin typeface="Calibri"/>
              <a:ea typeface="Calibri"/>
              <a:cs typeface="Calibri"/>
              <a:sym typeface="Calibri"/>
            </a:endParaRPr>
          </a:p>
        </p:txBody>
      </p:sp>
      <p:pic>
        <p:nvPicPr>
          <p:cNvPr id="105" name="Shape 105"/>
          <p:cNvPicPr preferRelativeResize="0"/>
          <p:nvPr/>
        </p:nvPicPr>
        <p:blipFill rotWithShape="1">
          <a:blip r:embed="rId3">
            <a:alphaModFix/>
          </a:blip>
          <a:srcRect/>
          <a:stretch/>
        </p:blipFill>
        <p:spPr>
          <a:xfrm>
            <a:off x="5869632" y="2902867"/>
            <a:ext cx="3055040" cy="2537011"/>
          </a:xfrm>
          <a:prstGeom prst="rect">
            <a:avLst/>
          </a:prstGeom>
          <a:noFill/>
          <a:ln>
            <a:noFill/>
          </a:ln>
        </p:spPr>
      </p:pic>
      <p:pic>
        <p:nvPicPr>
          <p:cNvPr id="106" name="Shape 106"/>
          <p:cNvPicPr preferRelativeResize="0"/>
          <p:nvPr/>
        </p:nvPicPr>
        <p:blipFill rotWithShape="1">
          <a:blip r:embed="rId4">
            <a:alphaModFix/>
          </a:blip>
          <a:srcRect/>
          <a:stretch/>
        </p:blipFill>
        <p:spPr>
          <a:xfrm>
            <a:off x="5869632" y="1157130"/>
            <a:ext cx="3055040" cy="1745737"/>
          </a:xfrm>
          <a:prstGeom prst="rect">
            <a:avLst/>
          </a:prstGeom>
          <a:noFill/>
          <a:ln>
            <a:noFill/>
          </a:ln>
        </p:spPr>
      </p:pic>
      <p:pic>
        <p:nvPicPr>
          <p:cNvPr id="107" name="Shape 107"/>
          <p:cNvPicPr preferRelativeResize="0"/>
          <p:nvPr/>
        </p:nvPicPr>
        <p:blipFill rotWithShape="1">
          <a:blip r:embed="rId5">
            <a:alphaModFix/>
          </a:blip>
          <a:srcRect/>
          <a:stretch/>
        </p:blipFill>
        <p:spPr>
          <a:xfrm>
            <a:off x="5877987" y="5439880"/>
            <a:ext cx="3046685" cy="108778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2. The Saar Plebiscite 1935</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13" name="Shape 113"/>
          <p:cNvSpPr txBox="1">
            <a:spLocks noGrp="1"/>
          </p:cNvSpPr>
          <p:nvPr>
            <p:ph type="body" idx="1"/>
          </p:nvPr>
        </p:nvSpPr>
        <p:spPr>
          <a:xfrm>
            <a:off x="179511" y="980728"/>
            <a:ext cx="4968551" cy="587727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 Treaty of Versailles had put the Saar under the control of the League of Nations for 15 years.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In 1935 the people who lived in the Saar had a vote  (plebiscite) to decide if they should become part of Germany again.</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Both sides campaigned hard!</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17,000 Nazi Saarlanders threatened to invade the Saar and impose Nazi rule . They changed their minds in December 1935 when Britain offered to send soldiers to keep the peace.</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 On 13 January 1935, the plebiscite was held. Foreign observers declared that the election had been fair.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90.3% of the voters voted to return to Germany.</a:t>
            </a:r>
          </a:p>
          <a:p>
            <a:pPr marL="0" marR="0" lvl="0" indent="0" algn="l" rtl="0">
              <a:spcBef>
                <a:spcPts val="400"/>
              </a:spcBef>
              <a:buClr>
                <a:schemeClr val="dk1"/>
              </a:buClr>
              <a:buSzPct val="25000"/>
              <a:buFont typeface="Arial"/>
              <a:buNone/>
            </a:pPr>
            <a:endParaRPr sz="2000" b="1" i="0" u="none" strike="noStrike" cap="none">
              <a:solidFill>
                <a:schemeClr val="dk1"/>
              </a:solidFill>
              <a:latin typeface="Calibri"/>
              <a:ea typeface="Calibri"/>
              <a:cs typeface="Calibri"/>
              <a:sym typeface="Calibri"/>
            </a:endParaRPr>
          </a:p>
          <a:p>
            <a:pPr marL="0" marR="0" lvl="0" indent="0" algn="l" rtl="0">
              <a:spcBef>
                <a:spcPts val="400"/>
              </a:spcBef>
              <a:buClr>
                <a:schemeClr val="dk1"/>
              </a:buClr>
              <a:buSzPct val="25000"/>
              <a:buFont typeface="Arial"/>
              <a:buNone/>
            </a:pPr>
            <a:r>
              <a:rPr lang="en-GB" sz="2000" b="1" i="0" u="none" strike="noStrike" cap="none">
                <a:solidFill>
                  <a:schemeClr val="dk1"/>
                </a:solidFill>
                <a:latin typeface="Calibri"/>
                <a:ea typeface="Calibri"/>
                <a:cs typeface="Calibri"/>
                <a:sym typeface="Calibri"/>
              </a:rPr>
              <a:t/>
            </a:r>
            <a:br>
              <a:rPr lang="en-GB" sz="2000" b="1" i="0" u="none" strike="noStrike" cap="none">
                <a:solidFill>
                  <a:schemeClr val="dk1"/>
                </a:solidFill>
                <a:latin typeface="Calibri"/>
                <a:ea typeface="Calibri"/>
                <a:cs typeface="Calibri"/>
                <a:sym typeface="Calibri"/>
              </a:rPr>
            </a:br>
            <a:endParaRPr lang="en-GB" sz="2000" b="1" i="0" u="none" strike="noStrike" cap="none">
              <a:solidFill>
                <a:schemeClr val="dk1"/>
              </a:solidFill>
              <a:latin typeface="Calibri"/>
              <a:ea typeface="Calibri"/>
              <a:cs typeface="Calibri"/>
              <a:sym typeface="Calibri"/>
            </a:endParaRPr>
          </a:p>
        </p:txBody>
      </p:sp>
      <p:pic>
        <p:nvPicPr>
          <p:cNvPr id="114" name="Shape 114"/>
          <p:cNvPicPr preferRelativeResize="0"/>
          <p:nvPr/>
        </p:nvPicPr>
        <p:blipFill rotWithShape="1">
          <a:blip r:embed="rId3">
            <a:alphaModFix/>
          </a:blip>
          <a:srcRect/>
          <a:stretch/>
        </p:blipFill>
        <p:spPr>
          <a:xfrm>
            <a:off x="5407496" y="1124744"/>
            <a:ext cx="3267075" cy="3209925"/>
          </a:xfrm>
          <a:prstGeom prst="rect">
            <a:avLst/>
          </a:prstGeom>
          <a:noFill/>
          <a:ln>
            <a:noFill/>
          </a:ln>
        </p:spPr>
      </p:pic>
      <p:pic>
        <p:nvPicPr>
          <p:cNvPr id="115" name="Shape 115"/>
          <p:cNvPicPr preferRelativeResize="0"/>
          <p:nvPr/>
        </p:nvPicPr>
        <p:blipFill rotWithShape="1">
          <a:blip r:embed="rId4">
            <a:alphaModFix/>
          </a:blip>
          <a:srcRect/>
          <a:stretch/>
        </p:blipFill>
        <p:spPr>
          <a:xfrm>
            <a:off x="5407496" y="4561278"/>
            <a:ext cx="3267075" cy="2025162"/>
          </a:xfrm>
          <a:prstGeom prst="rect">
            <a:avLst/>
          </a:prstGeom>
          <a:noFill/>
          <a:ln>
            <a:noFill/>
          </a:ln>
        </p:spPr>
      </p:pic>
      <p:sp>
        <p:nvSpPr>
          <p:cNvPr id="116" name="Shape 116"/>
          <p:cNvSpPr/>
          <p:nvPr/>
        </p:nvSpPr>
        <p:spPr>
          <a:xfrm>
            <a:off x="5868144" y="5573858"/>
            <a:ext cx="936103" cy="807469"/>
          </a:xfrm>
          <a:prstGeom prst="ellipse">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42616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3. Remilitarisation of the Rhineland March 1936</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22" name="Shape 122"/>
          <p:cNvSpPr txBox="1">
            <a:spLocks noGrp="1"/>
          </p:cNvSpPr>
          <p:nvPr>
            <p:ph type="body" idx="1"/>
          </p:nvPr>
        </p:nvSpPr>
        <p:spPr>
          <a:xfrm>
            <a:off x="457200" y="1600200"/>
            <a:ext cx="4690863"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In 1936 Hitler ordered German troops to enter the Rhineland. </a:t>
            </a:r>
          </a:p>
          <a:p>
            <a:pPr marL="342900" marR="0" lvl="0" indent="-342900" algn="l" rtl="0">
              <a:lnSpc>
                <a:spcPct val="80000"/>
              </a:lnSpc>
              <a:spcBef>
                <a:spcPts val="50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At this point the German army was not very strong and could have been easily defeated. </a:t>
            </a:r>
          </a:p>
          <a:p>
            <a:pPr marL="342900" marR="0" lvl="0" indent="-342900" algn="l" rtl="0">
              <a:lnSpc>
                <a:spcPct val="80000"/>
              </a:lnSpc>
              <a:spcBef>
                <a:spcPts val="50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Hitler later said the march into the Rhineland had been the most nerve-racking 48 hours of his life. </a:t>
            </a:r>
          </a:p>
          <a:p>
            <a:pPr marL="342900" marR="0" lvl="0" indent="-342900" algn="l" rtl="0">
              <a:lnSpc>
                <a:spcPct val="80000"/>
              </a:lnSpc>
              <a:spcBef>
                <a:spcPts val="500"/>
              </a:spcBef>
              <a:buClr>
                <a:schemeClr val="dk1"/>
              </a:buClr>
              <a:buSzPct val="100000"/>
              <a:buFont typeface="Arial"/>
              <a:buChar char="•"/>
            </a:pPr>
            <a:r>
              <a:rPr lang="en-GB" sz="2500" b="1" i="0" u="none" strike="noStrike" cap="none">
                <a:solidFill>
                  <a:schemeClr val="dk1"/>
                </a:solidFill>
                <a:latin typeface="Calibri"/>
                <a:ea typeface="Calibri"/>
                <a:cs typeface="Calibri"/>
                <a:sym typeface="Calibri"/>
              </a:rPr>
              <a:t>"If France had then marched into the Rhineland, we would have had to withdraw with our tails between our legs." - Hitler</a:t>
            </a: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5724128" y="4055982"/>
            <a:ext cx="2880320" cy="2201943"/>
          </a:xfrm>
          <a:prstGeom prst="rect">
            <a:avLst/>
          </a:prstGeom>
          <a:noFill/>
          <a:ln>
            <a:noFill/>
          </a:ln>
        </p:spPr>
      </p:pic>
      <p:pic>
        <p:nvPicPr>
          <p:cNvPr id="124" name="Shape 124"/>
          <p:cNvPicPr preferRelativeResize="0"/>
          <p:nvPr/>
        </p:nvPicPr>
        <p:blipFill rotWithShape="1">
          <a:blip r:embed="rId4">
            <a:alphaModFix/>
          </a:blip>
          <a:srcRect/>
          <a:stretch/>
        </p:blipFill>
        <p:spPr>
          <a:xfrm>
            <a:off x="5701710" y="1628800"/>
            <a:ext cx="2759588" cy="18001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99841" y="11663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4400" b="1" i="0" u="none" strike="noStrike" cap="none">
                <a:solidFill>
                  <a:schemeClr val="dk1"/>
                </a:solidFill>
                <a:latin typeface="Calibri"/>
                <a:ea typeface="Calibri"/>
                <a:cs typeface="Calibri"/>
                <a:sym typeface="Calibri"/>
              </a:rPr>
              <a:t>4. The Spanish Civil War 1936</a:t>
            </a:r>
          </a:p>
        </p:txBody>
      </p:sp>
      <p:sp>
        <p:nvSpPr>
          <p:cNvPr id="130" name="Shape 130"/>
          <p:cNvSpPr txBox="1">
            <a:spLocks noGrp="1"/>
          </p:cNvSpPr>
          <p:nvPr>
            <p:ph type="body" idx="1"/>
          </p:nvPr>
        </p:nvSpPr>
        <p:spPr>
          <a:xfrm>
            <a:off x="219587" y="1268759"/>
            <a:ext cx="5544615" cy="525658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In 1936, The Spanish Civil War began</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between the right-wing Nationalists and the army Vs the left-wing Republicans.</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 dictator General Franco led the Nationalists.</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Hitler and Mussolini both sent thousands of troops and weapons to Spain to aid the Nationalist forces. They both had similar aims to the dictator Franco.</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As fascists, Hitler and Mussolini did not want the left-wing Republicans to win. Hitler wanted a right-wing ally: Franco</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Hitler knew helping Franco would give him the opportunity to test out his new commanders, weapons and tactics.</a:t>
            </a:r>
          </a:p>
          <a:p>
            <a:pPr marL="342900" marR="0" lvl="0" indent="-342900" algn="l" rtl="0">
              <a:spcBef>
                <a:spcPts val="400"/>
              </a:spcBef>
              <a:buClr>
                <a:schemeClr val="dk1"/>
              </a:buClr>
              <a:buSzPct val="100000"/>
              <a:buFont typeface="Arial"/>
              <a:buNone/>
            </a:pPr>
            <a:endParaRPr sz="2000" b="1" i="0" u="none" strike="noStrike" cap="none">
              <a:solidFill>
                <a:schemeClr val="dk1"/>
              </a:solidFill>
              <a:latin typeface="Calibri"/>
              <a:ea typeface="Calibri"/>
              <a:cs typeface="Calibri"/>
              <a:sym typeface="Calibri"/>
            </a:endParaRPr>
          </a:p>
        </p:txBody>
      </p:sp>
      <p:pic>
        <p:nvPicPr>
          <p:cNvPr id="131" name="Shape 131"/>
          <p:cNvPicPr preferRelativeResize="0"/>
          <p:nvPr/>
        </p:nvPicPr>
        <p:blipFill rotWithShape="1">
          <a:blip r:embed="rId3">
            <a:alphaModFix/>
          </a:blip>
          <a:srcRect/>
          <a:stretch/>
        </p:blipFill>
        <p:spPr>
          <a:xfrm>
            <a:off x="5796135" y="1412775"/>
            <a:ext cx="2962502" cy="2734617"/>
          </a:xfrm>
          <a:prstGeom prst="rect">
            <a:avLst/>
          </a:prstGeom>
          <a:noFill/>
          <a:ln>
            <a:noFill/>
          </a:ln>
        </p:spPr>
      </p:pic>
      <p:pic>
        <p:nvPicPr>
          <p:cNvPr id="132" name="Shape 132"/>
          <p:cNvPicPr preferRelativeResize="0"/>
          <p:nvPr/>
        </p:nvPicPr>
        <p:blipFill rotWithShape="1">
          <a:blip r:embed="rId4">
            <a:alphaModFix/>
          </a:blip>
          <a:srcRect/>
          <a:stretch/>
        </p:blipFill>
        <p:spPr>
          <a:xfrm>
            <a:off x="5825510" y="4235864"/>
            <a:ext cx="2962502" cy="195809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5. Axis Alliance 1937</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38" name="Shape 138"/>
          <p:cNvSpPr txBox="1">
            <a:spLocks noGrp="1"/>
          </p:cNvSpPr>
          <p:nvPr>
            <p:ph type="body" idx="1"/>
          </p:nvPr>
        </p:nvSpPr>
        <p:spPr>
          <a:xfrm>
            <a:off x="457200" y="1600200"/>
            <a:ext cx="4546848"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Hitler made two important alliances during 1936. The first was called the Rome-Berlin Axis Pact and allied Hitler's Germany with Mussolini's Italy. </a:t>
            </a:r>
          </a:p>
          <a:p>
            <a:pPr marL="342900" marR="0" lvl="0" indent="-342900" algn="l" rtl="0">
              <a:lnSpc>
                <a:spcPct val="80000"/>
              </a:lnSpc>
              <a:spcBef>
                <a:spcPts val="50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The second was called the Anti-Comintern Pact and allied Germany with Japan.</a:t>
            </a:r>
          </a:p>
          <a:p>
            <a:pPr marL="342900" marR="0" lvl="0" indent="-342900" algn="l" rtl="0">
              <a:lnSpc>
                <a:spcPct val="80000"/>
              </a:lnSpc>
              <a:spcBef>
                <a:spcPts val="50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Italy also signed the Anti-Cominterm Pact in 1937.</a:t>
            </a:r>
          </a:p>
          <a:p>
            <a:pPr marL="342900" marR="0" lvl="0" indent="-342900" algn="l" rtl="0">
              <a:lnSpc>
                <a:spcPct val="80000"/>
              </a:lnSpc>
              <a:spcBef>
                <a:spcPts val="500"/>
              </a:spcBef>
              <a:buClr>
                <a:schemeClr val="dk1"/>
              </a:buClr>
              <a:buSzPct val="100000"/>
              <a:buFont typeface="Arial"/>
              <a:buChar char="•"/>
            </a:pPr>
            <a:r>
              <a:rPr lang="en-GB" sz="2500" b="0" i="0" u="none" strike="noStrike" cap="none">
                <a:solidFill>
                  <a:schemeClr val="dk1"/>
                </a:solidFill>
                <a:latin typeface="Calibri"/>
                <a:ea typeface="Calibri"/>
                <a:cs typeface="Calibri"/>
                <a:sym typeface="Calibri"/>
              </a:rPr>
              <a:t>Hitler was now in an alliance with two other dictatorships.</a:t>
            </a:r>
            <a:br>
              <a:rPr lang="en-GB" sz="2500" b="0" i="0" u="none" strike="noStrike" cap="none">
                <a:solidFill>
                  <a:schemeClr val="dk1"/>
                </a:solidFill>
                <a:latin typeface="Calibri"/>
                <a:ea typeface="Calibri"/>
                <a:cs typeface="Calibri"/>
                <a:sym typeface="Calibri"/>
              </a:rPr>
            </a:br>
            <a:endParaRPr lang="en-GB" sz="2500" b="0" i="0" u="none" strike="noStrike" cap="none">
              <a:solidFill>
                <a:schemeClr val="dk1"/>
              </a:solidFill>
              <a:latin typeface="Calibri"/>
              <a:ea typeface="Calibri"/>
              <a:cs typeface="Calibri"/>
              <a:sym typeface="Calibri"/>
            </a:endParaRPr>
          </a:p>
        </p:txBody>
      </p:sp>
      <p:pic>
        <p:nvPicPr>
          <p:cNvPr id="139" name="Shape 139"/>
          <p:cNvPicPr preferRelativeResize="0"/>
          <p:nvPr/>
        </p:nvPicPr>
        <p:blipFill rotWithShape="1">
          <a:blip r:embed="rId3">
            <a:alphaModFix/>
          </a:blip>
          <a:srcRect/>
          <a:stretch/>
        </p:blipFill>
        <p:spPr>
          <a:xfrm>
            <a:off x="5004048" y="1268759"/>
            <a:ext cx="3684648" cy="2448271"/>
          </a:xfrm>
          <a:prstGeom prst="rect">
            <a:avLst/>
          </a:prstGeom>
          <a:noFill/>
          <a:ln>
            <a:noFill/>
          </a:ln>
        </p:spPr>
      </p:pic>
      <p:pic>
        <p:nvPicPr>
          <p:cNvPr id="140" name="Shape 140"/>
          <p:cNvPicPr preferRelativeResize="0"/>
          <p:nvPr/>
        </p:nvPicPr>
        <p:blipFill rotWithShape="1">
          <a:blip r:embed="rId4">
            <a:alphaModFix/>
          </a:blip>
          <a:srcRect/>
          <a:stretch/>
        </p:blipFill>
        <p:spPr>
          <a:xfrm>
            <a:off x="4989837" y="3861048"/>
            <a:ext cx="3943586" cy="187220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GB" sz="3950" b="1" i="0" u="none" strike="noStrike" cap="none">
                <a:solidFill>
                  <a:schemeClr val="dk1"/>
                </a:solidFill>
                <a:latin typeface="Calibri"/>
                <a:ea typeface="Calibri"/>
                <a:cs typeface="Calibri"/>
                <a:sym typeface="Calibri"/>
              </a:rPr>
              <a:t>6. Anschluss with Austria 1938</a:t>
            </a:r>
            <a:br>
              <a:rPr lang="en-GB" sz="3950" b="1" i="0" u="none" strike="noStrike" cap="none">
                <a:solidFill>
                  <a:schemeClr val="dk1"/>
                </a:solidFill>
                <a:latin typeface="Calibri"/>
                <a:ea typeface="Calibri"/>
                <a:cs typeface="Calibri"/>
                <a:sym typeface="Calibri"/>
              </a:rPr>
            </a:br>
            <a:endParaRPr lang="en-GB" sz="3950" b="1" i="0" u="none" strike="noStrike" cap="none">
              <a:solidFill>
                <a:schemeClr val="dk1"/>
              </a:solidFill>
              <a:latin typeface="Calibri"/>
              <a:ea typeface="Calibri"/>
              <a:cs typeface="Calibri"/>
              <a:sym typeface="Calibri"/>
            </a:endParaRPr>
          </a:p>
        </p:txBody>
      </p:sp>
      <p:sp>
        <p:nvSpPr>
          <p:cNvPr id="146" name="Shape 146"/>
          <p:cNvSpPr txBox="1">
            <a:spLocks noGrp="1"/>
          </p:cNvSpPr>
          <p:nvPr>
            <p:ph type="body" idx="1"/>
          </p:nvPr>
        </p:nvSpPr>
        <p:spPr>
          <a:xfrm>
            <a:off x="323528" y="980728"/>
            <a:ext cx="4690863" cy="547260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In 1938, Hitler took over Austria.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First, Hitler encouraged the Austrian Nazis to demand union with Germany.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Then in March 1938, German troops marched into Austria.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 Austrian leader was forced to hold a vote asking the people whether they wanted to be part of Germany.</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 results of the vote were fixed and showed that 99% of Austrian people wanted Anschluss (union with Germany). </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The Austrian leader asked Britain, France and Italy for aid.</a:t>
            </a:r>
          </a:p>
          <a:p>
            <a:pPr marL="342900" marR="0" lvl="0" indent="-342900" algn="l" rtl="0">
              <a:spcBef>
                <a:spcPts val="400"/>
              </a:spcBef>
              <a:buClr>
                <a:schemeClr val="dk1"/>
              </a:buClr>
              <a:buSzPct val="100000"/>
              <a:buFont typeface="Arial"/>
              <a:buChar char="•"/>
            </a:pPr>
            <a:r>
              <a:rPr lang="en-GB" sz="2000" b="1" i="0" u="none" strike="noStrike" cap="none">
                <a:solidFill>
                  <a:schemeClr val="dk1"/>
                </a:solidFill>
                <a:latin typeface="Calibri"/>
                <a:ea typeface="Calibri"/>
                <a:cs typeface="Calibri"/>
                <a:sym typeface="Calibri"/>
              </a:rPr>
              <a:t>Hitler promised that Anschluss was the end of his expansionist aims.</a:t>
            </a:r>
          </a:p>
          <a:p>
            <a:pPr marL="0" marR="0" lvl="0" indent="0" algn="l" rtl="0">
              <a:spcBef>
                <a:spcPts val="400"/>
              </a:spcBef>
              <a:buClr>
                <a:schemeClr val="dk1"/>
              </a:buClr>
              <a:buSzPct val="25000"/>
              <a:buFont typeface="Arial"/>
              <a:buNone/>
            </a:pP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endParaRPr lang="en-GB" sz="2000" b="0" i="0" u="none" strike="noStrike" cap="none">
              <a:solidFill>
                <a:schemeClr val="dk1"/>
              </a:solidFill>
              <a:latin typeface="Calibri"/>
              <a:ea typeface="Calibri"/>
              <a:cs typeface="Calibri"/>
              <a:sym typeface="Calibri"/>
            </a:endParaRPr>
          </a:p>
        </p:txBody>
      </p:sp>
      <p:pic>
        <p:nvPicPr>
          <p:cNvPr id="147" name="Shape 147"/>
          <p:cNvPicPr preferRelativeResize="0"/>
          <p:nvPr/>
        </p:nvPicPr>
        <p:blipFill rotWithShape="1">
          <a:blip r:embed="rId3">
            <a:alphaModFix/>
          </a:blip>
          <a:srcRect/>
          <a:stretch/>
        </p:blipFill>
        <p:spPr>
          <a:xfrm>
            <a:off x="5004048" y="1052736"/>
            <a:ext cx="3845975" cy="2520279"/>
          </a:xfrm>
          <a:prstGeom prst="rect">
            <a:avLst/>
          </a:prstGeom>
          <a:noFill/>
          <a:ln>
            <a:noFill/>
          </a:ln>
        </p:spPr>
      </p:pic>
      <p:pic>
        <p:nvPicPr>
          <p:cNvPr id="148" name="Shape 148"/>
          <p:cNvPicPr preferRelativeResize="0"/>
          <p:nvPr/>
        </p:nvPicPr>
        <p:blipFill rotWithShape="1">
          <a:blip r:embed="rId4">
            <a:alphaModFix/>
          </a:blip>
          <a:srcRect/>
          <a:stretch/>
        </p:blipFill>
        <p:spPr>
          <a:xfrm>
            <a:off x="5026107" y="3717032"/>
            <a:ext cx="3812446" cy="266429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998</Words>
  <Application>Microsoft Office PowerPoint</Application>
  <PresentationFormat>On-screen Show (4:3)</PresentationFormat>
  <Paragraphs>91</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vt:lpstr>
      <vt:lpstr>PowerPoint Presentation</vt:lpstr>
      <vt:lpstr>Be able to explain each event and why they made war more likely</vt:lpstr>
      <vt:lpstr>1. Rearmament,  secret from 1933, open by 1935 </vt:lpstr>
      <vt:lpstr>2. The Saar Plebiscite 1935 </vt:lpstr>
      <vt:lpstr>3. Remilitarisation of the Rhineland March 1936 </vt:lpstr>
      <vt:lpstr>4. The Spanish Civil War 1936</vt:lpstr>
      <vt:lpstr>5. Axis Alliance 1937 </vt:lpstr>
      <vt:lpstr>6. Anschluss with Austria 1938 </vt:lpstr>
      <vt:lpstr>7. The Sudetenland, 1938 </vt:lpstr>
      <vt:lpstr>8. Czechoslovakia, 1939 </vt:lpstr>
      <vt:lpstr>9. The Nazi Soviet Pact, 1939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Emily March</dc:creator>
  <cp:lastModifiedBy>Emily March</cp:lastModifiedBy>
  <cp:revision>2</cp:revision>
  <dcterms:modified xsi:type="dcterms:W3CDTF">2017-01-13T09:08:07Z</dcterms:modified>
</cp:coreProperties>
</file>